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274" r:id="rId3"/>
    <p:sldId id="542" r:id="rId4"/>
    <p:sldId id="276" r:id="rId5"/>
    <p:sldId id="591" r:id="rId6"/>
    <p:sldId id="576" r:id="rId7"/>
    <p:sldId id="617" r:id="rId8"/>
    <p:sldId id="579" r:id="rId9"/>
    <p:sldId id="596" r:id="rId10"/>
    <p:sldId id="595" r:id="rId11"/>
    <p:sldId id="597" r:id="rId12"/>
    <p:sldId id="598" r:id="rId13"/>
    <p:sldId id="599" r:id="rId14"/>
    <p:sldId id="590" r:id="rId15"/>
    <p:sldId id="609" r:id="rId16"/>
    <p:sldId id="610" r:id="rId17"/>
    <p:sldId id="611" r:id="rId18"/>
    <p:sldId id="572" r:id="rId19"/>
    <p:sldId id="588" r:id="rId20"/>
    <p:sldId id="600" r:id="rId21"/>
    <p:sldId id="601" r:id="rId22"/>
    <p:sldId id="602" r:id="rId23"/>
    <p:sldId id="545" r:id="rId24"/>
    <p:sldId id="608" r:id="rId25"/>
    <p:sldId id="603" r:id="rId26"/>
    <p:sldId id="604" r:id="rId27"/>
    <p:sldId id="606" r:id="rId28"/>
    <p:sldId id="589" r:id="rId29"/>
    <p:sldId id="558" r:id="rId30"/>
    <p:sldId id="559" r:id="rId31"/>
    <p:sldId id="613" r:id="rId32"/>
    <p:sldId id="612" r:id="rId33"/>
    <p:sldId id="560" r:id="rId34"/>
    <p:sldId id="594" r:id="rId35"/>
    <p:sldId id="614" r:id="rId36"/>
    <p:sldId id="615" r:id="rId37"/>
    <p:sldId id="616" r:id="rId38"/>
    <p:sldId id="457" r:id="rId39"/>
    <p:sldId id="585" r:id="rId40"/>
    <p:sldId id="419" r:id="rId41"/>
    <p:sldId id="420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9B291E-4D63-44D8-9FE2-F9EEBB49D803}">
          <p14:sldIdLst>
            <p14:sldId id="274"/>
            <p14:sldId id="542"/>
            <p14:sldId id="276"/>
            <p14:sldId id="591"/>
            <p14:sldId id="576"/>
            <p14:sldId id="617"/>
            <p14:sldId id="579"/>
            <p14:sldId id="596"/>
            <p14:sldId id="595"/>
            <p14:sldId id="597"/>
            <p14:sldId id="598"/>
            <p14:sldId id="599"/>
            <p14:sldId id="590"/>
            <p14:sldId id="609"/>
            <p14:sldId id="610"/>
            <p14:sldId id="611"/>
            <p14:sldId id="572"/>
            <p14:sldId id="588"/>
            <p14:sldId id="600"/>
            <p14:sldId id="601"/>
            <p14:sldId id="602"/>
            <p14:sldId id="545"/>
            <p14:sldId id="608"/>
            <p14:sldId id="603"/>
            <p14:sldId id="604"/>
            <p14:sldId id="606"/>
            <p14:sldId id="589"/>
            <p14:sldId id="558"/>
            <p14:sldId id="559"/>
            <p14:sldId id="613"/>
            <p14:sldId id="612"/>
            <p14:sldId id="560"/>
            <p14:sldId id="594"/>
            <p14:sldId id="614"/>
            <p14:sldId id="615"/>
            <p14:sldId id="616"/>
          </p14:sldIdLst>
        </p14:section>
        <p14:section name="Summary" id="{74E48815-88DC-41B3-A7D7-FC3F3F742483}">
          <p14:sldIdLst>
            <p14:sldId id="457"/>
            <p14:sldId id="585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FBEEDC"/>
    <a:srgbClr val="C6C0AA"/>
    <a:srgbClr val="F0A22E"/>
    <a:srgbClr val="603A14"/>
    <a:srgbClr val="E85C0E"/>
    <a:srgbClr val="BAB398"/>
    <a:srgbClr val="ADA485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3" autoAdjust="0"/>
    <p:restoredTop sz="76290" autoAdjust="0"/>
  </p:normalViewPr>
  <p:slideViewPr>
    <p:cSldViewPr>
      <p:cViewPr varScale="1">
        <p:scale>
          <a:sx n="44" d="100"/>
          <a:sy n="44" d="100"/>
        </p:scale>
        <p:origin x="756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3134" y="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10/15/2016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46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86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94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8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82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55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455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92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</a:p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Instead-of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After triggers</a:t>
            </a:r>
          </a:p>
          <a:p>
            <a:pPr lvl="1"/>
            <a:r>
              <a:rPr lang="en-US" dirty="0"/>
              <a:t>Fired when the SQL operation has completed and just before committing to the database</a:t>
            </a:r>
          </a:p>
          <a:p>
            <a:r>
              <a:rPr lang="en-US" dirty="0"/>
              <a:t>Instead-of triggers</a:t>
            </a:r>
          </a:p>
          <a:p>
            <a:pPr lvl="1"/>
            <a:r>
              <a:rPr lang="en-US" dirty="0"/>
              <a:t>Replace the actual database operations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Inside</a:t>
            </a:r>
            <a:r>
              <a:rPr lang="en-US" baseline="0" dirty="0"/>
              <a:t> the triggers you can access special tables "inserted" and "deleted" to modify the event.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84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</a:p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Instead-of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After triggers</a:t>
            </a:r>
          </a:p>
          <a:p>
            <a:pPr lvl="1"/>
            <a:r>
              <a:rPr lang="en-US" dirty="0"/>
              <a:t>Fired when the SQL operation has completed and just before committing to the database</a:t>
            </a:r>
          </a:p>
          <a:p>
            <a:r>
              <a:rPr lang="en-US" dirty="0"/>
              <a:t>Instead-of triggers</a:t>
            </a:r>
          </a:p>
          <a:p>
            <a:pPr lvl="1"/>
            <a:r>
              <a:rPr lang="en-US" dirty="0"/>
              <a:t>Replace the actual database operations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Inside</a:t>
            </a:r>
            <a:r>
              <a:rPr lang="en-US" baseline="0" dirty="0"/>
              <a:t> the triggers you can access special tables "inserted" and "deleted" to modify the event.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10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known as "for-triggers" or just "triggers"</a:t>
            </a:r>
          </a:p>
          <a:p>
            <a:r>
              <a:rPr lang="en-US" dirty="0"/>
              <a:t>Defined by 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FOR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84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Before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Key words for getting data inside them are NEW and OLD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90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</a:p>
          <a:p>
            <a:r>
              <a:rPr lang="en-US" dirty="0"/>
              <a:t>There are two types of 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After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Instead-of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triggers</a:t>
            </a:r>
          </a:p>
          <a:p>
            <a:r>
              <a:rPr lang="en-US" dirty="0"/>
              <a:t>After triggers</a:t>
            </a:r>
          </a:p>
          <a:p>
            <a:pPr lvl="1"/>
            <a:r>
              <a:rPr lang="en-US" dirty="0"/>
              <a:t>Fired when the SQL operation has completed and just before committing to the database</a:t>
            </a:r>
          </a:p>
          <a:p>
            <a:r>
              <a:rPr lang="en-US" dirty="0"/>
              <a:t>Instead-of triggers</a:t>
            </a:r>
          </a:p>
          <a:p>
            <a:pPr lvl="1"/>
            <a:r>
              <a:rPr lang="en-US" dirty="0"/>
              <a:t>Replace the actual database operations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Inside</a:t>
            </a:r>
            <a:r>
              <a:rPr lang="en-US" baseline="0" dirty="0"/>
              <a:t> the triggers you can access special tables "inserted" and "deleted" to modify the event.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62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3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user defined functions and store procedures in both MySQL and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triggers that apply a given </a:t>
            </a:r>
            <a:br>
              <a:rPr lang="en-US" sz="1600" dirty="0"/>
            </a:br>
            <a:r>
              <a:rPr lang="en-US" sz="1600" dirty="0"/>
              <a:t>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transactions if we want to be </a:t>
            </a:r>
            <a:br>
              <a:rPr lang="en-US" sz="1600" dirty="0"/>
            </a:br>
            <a:r>
              <a:rPr lang="en-US" sz="1600" dirty="0"/>
              <a:t>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</a:t>
            </a:r>
            <a:br>
              <a:rPr lang="en-US" sz="1600" dirty="0"/>
            </a:br>
            <a:r>
              <a:rPr lang="en-US" sz="1600" dirty="0"/>
              <a:t>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002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74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56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44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11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38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6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6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10/15/2016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99012" y="914400"/>
            <a:ext cx="7162799" cy="1087372"/>
          </a:xfrm>
        </p:spPr>
        <p:txBody>
          <a:bodyPr>
            <a:normAutofit fontScale="90000"/>
          </a:bodyPr>
          <a:lstStyle/>
          <a:p>
            <a:r>
              <a:rPr lang="en-US" dirty="0"/>
              <a:t>User-defined functions, procedures and triggers, Transactions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154" y="4351845"/>
            <a:ext cx="1715156" cy="171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tabase, storag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4" y="3841263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5145888" y="3718448"/>
            <a:ext cx="156215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MySQL – </a:t>
            </a:r>
            <a:r>
              <a:rPr lang="en-US" dirty="0"/>
              <a:t>Create </a:t>
            </a:r>
            <a:r>
              <a:rPr lang="en-US" dirty="0" smtClean="0"/>
              <a:t>Functions Setup 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165360"/>
              </p:ext>
            </p:extLst>
          </p:nvPr>
        </p:nvGraphicFramePr>
        <p:xfrm>
          <a:off x="760412" y="2057400"/>
          <a:ext cx="10634418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44806">
                  <a:extLst>
                    <a:ext uri="{9D8B030D-6E8A-4147-A177-3AD203B41FA5}">
                      <a16:colId xmlns:a16="http://schemas.microsoft.com/office/drawing/2014/main" xmlns="" val="359195456"/>
                    </a:ext>
                  </a:extLst>
                </a:gridCol>
                <a:gridCol w="3544806">
                  <a:extLst>
                    <a:ext uri="{9D8B030D-6E8A-4147-A177-3AD203B41FA5}">
                      <a16:colId xmlns:a16="http://schemas.microsoft.com/office/drawing/2014/main" xmlns="" val="491820112"/>
                    </a:ext>
                  </a:extLst>
                </a:gridCol>
                <a:gridCol w="3544806">
                  <a:extLst>
                    <a:ext uri="{9D8B030D-6E8A-4147-A177-3AD203B41FA5}">
                      <a16:colId xmlns:a16="http://schemas.microsoft.com/office/drawing/2014/main" xmlns="" val="3774891810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project_id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start_date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end_date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2016-09-01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3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2015-10-07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NULL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206352131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0412" y="1141977"/>
            <a:ext cx="2027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projects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12842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MySQL – </a:t>
            </a:r>
            <a:r>
              <a:rPr lang="en-US" dirty="0"/>
              <a:t>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60" y="1042913"/>
            <a:ext cx="11971952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udf_project_weeks (start_date DATETIME, end_date DATETIME)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DECLARE projectWeeks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IF (end_date IS NULL) THEN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SET end_date := NOW();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END 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SET projectWeeks := DATEDIFF(end_date, start_date)/7;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RETURN projectWeeks;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  <a:endParaRPr lang="en-GB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037012" y="968438"/>
            <a:ext cx="3290755" cy="476903"/>
          </a:xfrm>
          <a:prstGeom prst="wedgeRoundRectCallout">
            <a:avLst>
              <a:gd name="adj1" fmla="val -21750"/>
              <a:gd name="adj2" fmla="val 60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Function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885112" y="2162837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 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837481" y="2324223"/>
            <a:ext cx="3290755" cy="476903"/>
          </a:xfrm>
          <a:prstGeom prst="wedgeRoundRectCallout">
            <a:avLst>
              <a:gd name="adj1" fmla="val -60652"/>
              <a:gd name="adj2" fmla="val -30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Return Value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475657" y="2879847"/>
            <a:ext cx="32907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Variable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80212" y="3685097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IF Statement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561012" y="5235428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Return result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49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en-US" dirty="0"/>
              <a:t>Server – </a:t>
            </a:r>
            <a:r>
              <a:rPr lang="en-US" dirty="0" smtClean="0"/>
              <a:t>Execute </a:t>
            </a:r>
            <a:r>
              <a:rPr lang="en-US" dirty="0"/>
              <a:t>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60" y="1042913"/>
            <a:ext cx="11971952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p.project_id,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p.start_date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p.end_date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udf_project_weeks(p.start_date, p.end_date) 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project_weeks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 projects AS p</a:t>
            </a:r>
            <a:endParaRPr lang="en-GB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499686"/>
              </p:ext>
            </p:extLst>
          </p:nvPr>
        </p:nvGraphicFramePr>
        <p:xfrm>
          <a:off x="684212" y="4212287"/>
          <a:ext cx="10634420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58605">
                  <a:extLst>
                    <a:ext uri="{9D8B030D-6E8A-4147-A177-3AD203B41FA5}">
                      <a16:colId xmlns:a16="http://schemas.microsoft.com/office/drawing/2014/main" xmlns="" val="359195456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491820112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3774891810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3776866281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project_id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start_date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end_date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project_weeks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2016-09-01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5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3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2015-10-07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NULL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52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2063521319"/>
                  </a:ext>
                </a:extLst>
              </a:tr>
            </a:tbl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960812" y="1612450"/>
            <a:ext cx="3290755" cy="476903"/>
          </a:xfrm>
          <a:prstGeom prst="wedgeRoundRectCallout">
            <a:avLst>
              <a:gd name="adj1" fmla="val -21750"/>
              <a:gd name="adj2" fmla="val 60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Call function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5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"/>
            <a:ext cx="12188825" cy="7847282"/>
          </a:xfrm>
          <a:blipFill>
            <a:blip r:embed="rId3"/>
            <a:tile tx="0" ty="0" sx="100000" sy="100000" flip="none" algn="tl"/>
          </a:blip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588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Transactions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9817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name of the game?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1334590"/>
            <a:ext cx="6920548" cy="51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1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Checkpoints in games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83" y="4791591"/>
            <a:ext cx="1213167" cy="1737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797" y="4191000"/>
            <a:ext cx="233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CHECKPOINT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63570" y="4191000"/>
            <a:ext cx="233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CHECKPOINT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2069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3350" y="5425279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Raziel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2583193" cy="91866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01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Transactions?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183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4682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5685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3061207" cy="91866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3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7612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7998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</a:t>
            </a: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1812" y="1371600"/>
            <a:ext cx="112014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SQL Server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TRAN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66405" y="4038600"/>
            <a:ext cx="112014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MySQL</a:t>
            </a:r>
            <a:b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autocommit=0;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 TRANSACTION;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ROLLBACK;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COMMIT;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113212" y="1282163"/>
            <a:ext cx="3290755" cy="476903"/>
          </a:xfrm>
          <a:prstGeom prst="wedgeRoundRectCallout">
            <a:avLst>
              <a:gd name="adj1" fmla="val -61022"/>
              <a:gd name="adj2" fmla="val 43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Start Transaction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180012" y="4343400"/>
            <a:ext cx="3290755" cy="476903"/>
          </a:xfrm>
          <a:prstGeom prst="wedgeRoundRectCallout">
            <a:avLst>
              <a:gd name="adj1" fmla="val -61022"/>
              <a:gd name="adj2" fmla="val 43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Start Transaction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046412" y="2281645"/>
            <a:ext cx="3290755" cy="476903"/>
          </a:xfrm>
          <a:prstGeom prst="wedgeRoundRectCallout">
            <a:avLst>
              <a:gd name="adj1" fmla="val -61022"/>
              <a:gd name="adj2" fmla="val 430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Undo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3198812" y="5069651"/>
            <a:ext cx="3290755" cy="476903"/>
          </a:xfrm>
          <a:prstGeom prst="wedgeRoundRectCallout">
            <a:avLst>
              <a:gd name="adj1" fmla="val -61022"/>
              <a:gd name="adj2" fmla="val 251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Undo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808458" y="2995423"/>
            <a:ext cx="3290755" cy="476903"/>
          </a:xfrm>
          <a:prstGeom prst="wedgeRoundRectCallout">
            <a:avLst>
              <a:gd name="adj1" fmla="val -68802"/>
              <a:gd name="adj2" fmla="val 21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Save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2876350" y="5748474"/>
            <a:ext cx="3290755" cy="476903"/>
          </a:xfrm>
          <a:prstGeom prst="wedgeRoundRectCallout">
            <a:avLst>
              <a:gd name="adj1" fmla="val -67691"/>
              <a:gd name="adj2" fmla="val 21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Save Changes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571412" cy="83800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588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Stored Procedures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33434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31" y="1828800"/>
            <a:ext cx="7847456" cy="424494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Stored Procedures Basics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6" y="3153747"/>
            <a:ext cx="3143770" cy="27286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1344" y="1295400"/>
            <a:ext cx="3786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ENGINE PROCESS</a:t>
            </a:r>
            <a:endParaRPr lang="bg-BG" sz="40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" name="Up Arrow 7"/>
          <p:cNvSpPr/>
          <p:nvPr/>
        </p:nvSpPr>
        <p:spPr>
          <a:xfrm rot="5400000">
            <a:off x="3767331" y="3594920"/>
            <a:ext cx="390919" cy="712705"/>
          </a:xfrm>
          <a:prstGeom prst="upArrow">
            <a:avLst>
              <a:gd name="adj1" fmla="val 39026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529549" y="1828800"/>
            <a:ext cx="27671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START </a:t>
            </a:r>
            <a:b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CAR ENGINE</a:t>
            </a:r>
            <a:endParaRPr lang="bg-BG" sz="40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1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#5604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43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Stored Procedures Basics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5961604" y="2478311"/>
            <a:ext cx="4744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PROCEDURE PROCESS</a:t>
            </a:r>
            <a:endParaRPr lang="bg-BG" sz="40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8" name="Up Arrow 7"/>
          <p:cNvSpPr/>
          <p:nvPr/>
        </p:nvSpPr>
        <p:spPr>
          <a:xfrm rot="5400000">
            <a:off x="3837104" y="4352495"/>
            <a:ext cx="390919" cy="712705"/>
          </a:xfrm>
          <a:prstGeom prst="upArrow">
            <a:avLst>
              <a:gd name="adj1" fmla="val 39026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544925" y="1791747"/>
            <a:ext cx="27605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CALL </a:t>
            </a:r>
            <a:b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4000" dirty="0" smtClean="0">
                <a:solidFill>
                  <a:schemeClr val="tx2">
                    <a:lumMod val="90000"/>
                  </a:schemeClr>
                </a:solidFill>
              </a:rPr>
              <a:t>PROCEDURE</a:t>
            </a:r>
            <a:endParaRPr lang="bg-BG" sz="4000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5" y="3352800"/>
            <a:ext cx="2542590" cy="2712096"/>
          </a:xfrm>
          <a:solidFill>
            <a:schemeClr val="accent1"/>
          </a:solidFill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977613" y="3352800"/>
            <a:ext cx="6712615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INSERTS..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UPDATES..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DELETES..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SELECTS..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TRANSACTIONS..</a:t>
            </a:r>
          </a:p>
        </p:txBody>
      </p:sp>
    </p:spTree>
    <p:extLst>
      <p:ext uri="{BB962C8B-B14F-4D97-AF65-F5344CB8AC3E}">
        <p14:creationId xmlns:p14="http://schemas.microsoft.com/office/powerpoint/2010/main" val="7756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350828"/>
              </p:ext>
            </p:extLst>
          </p:nvPr>
        </p:nvGraphicFramePr>
        <p:xfrm>
          <a:off x="455612" y="1295400"/>
          <a:ext cx="7865428" cy="29149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32714">
                  <a:extLst>
                    <a:ext uri="{9D8B030D-6E8A-4147-A177-3AD203B41FA5}">
                      <a16:colId xmlns:a16="http://schemas.microsoft.com/office/drawing/2014/main" xmlns="" val="1904328671"/>
                    </a:ext>
                  </a:extLst>
                </a:gridCol>
                <a:gridCol w="3932714">
                  <a:extLst>
                    <a:ext uri="{9D8B030D-6E8A-4147-A177-3AD203B41FA5}">
                      <a16:colId xmlns:a16="http://schemas.microsoft.com/office/drawing/2014/main" xmlns="" val="4248995314"/>
                    </a:ext>
                  </a:extLst>
                </a:gridCol>
              </a:tblGrid>
              <a:tr h="393046"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EmployeeID</a:t>
                      </a:r>
                      <a:endParaRPr lang="bg-BG" sz="22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ProjectID</a:t>
                      </a:r>
                      <a:endParaRPr lang="bg-BG" sz="22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2767964969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5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2555094482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6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3959265627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6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3621730824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7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2511813206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8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2049470357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SQL Server – Create Stored Procedures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455612" y="4623281"/>
            <a:ext cx="102630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Assign projects to employees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If an employee has more than 3 projects throw exception </a:t>
            </a:r>
            <a:b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and rollback the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Finally, commit the changes</a:t>
            </a:r>
            <a:endParaRPr lang="bg-BG" sz="32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35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Server – Creating stored procedures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1" y="838200"/>
            <a:ext cx="10058401" cy="60016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udp_AssignProject (@EmployeeID INT, @ProjectID INT)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@maxEmployeeProjectsCount INT =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@employeeProjectsCount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@employeeProjectsCount = (SELECT COUNT(*)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FROM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[dbo].[EmployeesProjects] AS ep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WHERE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ep.EmployeeId = @EmployeeID)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BEGIN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INTO [dbo].[EmployeesProjects](EmployeeID, ProjectID)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(@EmployeeID, @ProjectID)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(@employeeProjectsCount &gt; @maxEmployeeProjectsCount)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RAISERROR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('The employee has too many projects',16,1)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144233" y="1151121"/>
            <a:ext cx="3290755" cy="449080"/>
          </a:xfrm>
          <a:prstGeom prst="wedgeRoundRectCallout">
            <a:avLst>
              <a:gd name="adj1" fmla="val -61022"/>
              <a:gd name="adj2" fmla="val -528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Procedure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237412" y="1451342"/>
            <a:ext cx="3290755" cy="449080"/>
          </a:xfrm>
          <a:prstGeom prst="wedgeRoundRectCallout">
            <a:avLst>
              <a:gd name="adj1" fmla="val -34779"/>
              <a:gd name="adj2" fmla="val -106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377369" y="2513564"/>
            <a:ext cx="3290755" cy="839236"/>
          </a:xfrm>
          <a:prstGeom prst="wedgeRoundRectCallout">
            <a:avLst>
              <a:gd name="adj1" fmla="val -54075"/>
              <a:gd name="adj2" fmla="val -274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Variable Declaration </a:t>
            </a:r>
            <a:r>
              <a:rPr lang="en-US" sz="2800" noProof="1">
                <a:solidFill>
                  <a:srgbClr val="FFFFFF"/>
                </a:solidFill>
              </a:rPr>
              <a:t>and </a:t>
            </a:r>
            <a:r>
              <a:rPr lang="en-US" sz="2800" noProof="1" smtClean="0">
                <a:solidFill>
                  <a:srgbClr val="FFFFFF"/>
                </a:solidFill>
              </a:rPr>
              <a:t>Initialization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808412" y="3060475"/>
            <a:ext cx="3290755" cy="449080"/>
          </a:xfrm>
          <a:prstGeom prst="wedgeRoundRectCallout">
            <a:avLst>
              <a:gd name="adj1" fmla="val -61408"/>
              <a:gd name="adj2" fmla="val -13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Start Transaction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364669" y="3885242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Insert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75212" y="5194369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Undo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88815" y="4817498"/>
            <a:ext cx="2706555" cy="376871"/>
          </a:xfrm>
          <a:prstGeom prst="wedgeRoundRectCallout">
            <a:avLst>
              <a:gd name="adj1" fmla="val 64361"/>
              <a:gd name="adj2" fmla="val -187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Throw Exception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494212" y="6017106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Save Changes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697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Server – </a:t>
            </a:r>
            <a:r>
              <a:rPr lang="en-US" altLang="en-US" dirty="0" smtClean="0"/>
              <a:t>Execute procedure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88815" y="2971800"/>
            <a:ext cx="11696797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udp_AssignProject 263, 3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903412" y="2209800"/>
            <a:ext cx="3290755" cy="449080"/>
          </a:xfrm>
          <a:prstGeom prst="wedgeRoundRectCallout">
            <a:avLst>
              <a:gd name="adj1" fmla="val -35551"/>
              <a:gd name="adj2" fmla="val 1026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Execute Procedure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121034" y="2032000"/>
            <a:ext cx="3290755" cy="449080"/>
          </a:xfrm>
          <a:prstGeom prst="wedgeRoundRectCallout">
            <a:avLst>
              <a:gd name="adj1" fmla="val -35551"/>
              <a:gd name="adj2" fmla="val 1026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325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5612" y="1295400"/>
          <a:ext cx="7865428" cy="29149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32714">
                  <a:extLst>
                    <a:ext uri="{9D8B030D-6E8A-4147-A177-3AD203B41FA5}">
                      <a16:colId xmlns:a16="http://schemas.microsoft.com/office/drawing/2014/main" xmlns="" val="1904328671"/>
                    </a:ext>
                  </a:extLst>
                </a:gridCol>
                <a:gridCol w="3932714">
                  <a:extLst>
                    <a:ext uri="{9D8B030D-6E8A-4147-A177-3AD203B41FA5}">
                      <a16:colId xmlns:a16="http://schemas.microsoft.com/office/drawing/2014/main" xmlns="" val="4248995314"/>
                    </a:ext>
                  </a:extLst>
                </a:gridCol>
              </a:tblGrid>
              <a:tr h="393046"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EmployeeID</a:t>
                      </a:r>
                      <a:endParaRPr lang="bg-BG" sz="22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/>
                        <a:t>ProjectID</a:t>
                      </a:r>
                      <a:endParaRPr lang="bg-BG" sz="22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2767964969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5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2555094482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1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6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3959265627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6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3621730824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7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2511813206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2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8</a:t>
                      </a:r>
                      <a:endParaRPr lang="bg-BG" sz="2900" dirty="0"/>
                    </a:p>
                  </a:txBody>
                  <a:tcPr marL="60926" marR="60926" marT="30463" marB="30463"/>
                </a:tc>
                <a:extLst>
                  <a:ext uri="{0D108BD9-81ED-4DB2-BD59-A6C34878D82A}">
                    <a16:rowId xmlns:a16="http://schemas.microsoft.com/office/drawing/2014/main" xmlns="" val="2049470357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MySQL – Create Stored Procedures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455612" y="4623281"/>
            <a:ext cx="102630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Assign projects to employees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If an employee has more than 3 projects throw exception </a:t>
            </a:r>
            <a:b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</a:b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and rollback the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</a:rPr>
              <a:t>Finally, commit the changes</a:t>
            </a:r>
            <a:endParaRPr lang="bg-BG" sz="3200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MySQL – </a:t>
            </a:r>
            <a:r>
              <a:rPr lang="en-US" altLang="en-US" dirty="0"/>
              <a:t>Creating stored procedures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1" y="838200"/>
            <a:ext cx="10058401" cy="57554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udp_assign_poject(employee_id INT, project_id INT)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maxEmployeePorjectsCount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employeePorjectsCount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maxEmployeePorjectsCount := 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employeePorjectsCount := (SELECT COUNT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(*)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FROM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employees_projects AS ep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WHERE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ep.employee_id = employee_id);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			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 TRANSACTION;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employees_projects(employee_id, project_id)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 (employee_id, project_id);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(employeePorjectsCount &gt; maxEmployeePorjectsCount) THEN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SIGNAL SQLSTATE '45000' SET MESSAGE_TEXT = 'The employee has too many projects';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ROLLBACK;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COMMIT;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IF;						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808412" y="664330"/>
            <a:ext cx="3290755" cy="449080"/>
          </a:xfrm>
          <a:prstGeom prst="wedgeRoundRectCallout">
            <a:avLst>
              <a:gd name="adj1" fmla="val -34779"/>
              <a:gd name="adj2" fmla="val 715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Procedure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389812" y="1724440"/>
            <a:ext cx="3290755" cy="449080"/>
          </a:xfrm>
          <a:prstGeom prst="wedgeRoundRectCallout">
            <a:avLst>
              <a:gd name="adj1" fmla="val -34779"/>
              <a:gd name="adj2" fmla="val -106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521898" y="2745810"/>
            <a:ext cx="3290755" cy="839236"/>
          </a:xfrm>
          <a:prstGeom prst="wedgeRoundRectCallout">
            <a:avLst>
              <a:gd name="adj1" fmla="val -54075"/>
              <a:gd name="adj2" fmla="val -274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Variable Declaration </a:t>
            </a:r>
            <a:r>
              <a:rPr lang="en-US" sz="2800" noProof="1">
                <a:solidFill>
                  <a:srgbClr val="FFFFFF"/>
                </a:solidFill>
              </a:rPr>
              <a:t>and </a:t>
            </a:r>
            <a:r>
              <a:rPr lang="en-US" sz="2800" noProof="1" smtClean="0">
                <a:solidFill>
                  <a:srgbClr val="FFFFFF"/>
                </a:solidFill>
              </a:rPr>
              <a:t>Initialization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32235" y="3278079"/>
            <a:ext cx="3290755" cy="449080"/>
          </a:xfrm>
          <a:prstGeom prst="wedgeRoundRectCallout">
            <a:avLst>
              <a:gd name="adj1" fmla="val -61408"/>
              <a:gd name="adj2" fmla="val -132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Start Transaction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389811" y="4011684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Insert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718769" y="5382804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Undo Changes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295322" y="5194369"/>
            <a:ext cx="2706555" cy="376871"/>
          </a:xfrm>
          <a:prstGeom prst="wedgeRoundRectCallout">
            <a:avLst>
              <a:gd name="adj1" fmla="val -29954"/>
              <a:gd name="adj2" fmla="val -894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Throw Exception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332235" y="6005754"/>
            <a:ext cx="3290755" cy="449080"/>
          </a:xfrm>
          <a:prstGeom prst="wedgeRoundRectCallout">
            <a:avLst>
              <a:gd name="adj1" fmla="val -60250"/>
              <a:gd name="adj2" fmla="val -443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Save Changes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32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MySQL – Execute </a:t>
            </a:r>
            <a:r>
              <a:rPr lang="en-US" altLang="en-US" dirty="0"/>
              <a:t>stored procedures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217612" y="3048000"/>
            <a:ext cx="93726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 udp_assign_poject(263, 3)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903412" y="2209800"/>
            <a:ext cx="3290755" cy="449080"/>
          </a:xfrm>
          <a:prstGeom prst="wedgeRoundRectCallout">
            <a:avLst>
              <a:gd name="adj1" fmla="val -35551"/>
              <a:gd name="adj2" fmla="val 1026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Execute Procedure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121034" y="2032000"/>
            <a:ext cx="3290755" cy="449080"/>
          </a:xfrm>
          <a:prstGeom prst="wedgeRoundRectCallout">
            <a:avLst>
              <a:gd name="adj1" fmla="val -35551"/>
              <a:gd name="adj2" fmla="val 1026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23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41"/>
            <a:ext cx="12208669" cy="724404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588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Triggers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48796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Triggers?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Triggers are very much like stored procedures</a:t>
            </a:r>
          </a:p>
          <a:p>
            <a:pPr lvl="1"/>
            <a:r>
              <a:rPr lang="en-US" dirty="0"/>
              <a:t>Called in case of specific event</a:t>
            </a:r>
          </a:p>
          <a:p>
            <a:r>
              <a:rPr lang="en-US" dirty="0"/>
              <a:t>We do not call triggers explicitly</a:t>
            </a:r>
          </a:p>
          <a:p>
            <a:pPr lvl="1"/>
            <a:r>
              <a:rPr lang="en-US" dirty="0"/>
              <a:t>Triggers are attached to a table</a:t>
            </a:r>
          </a:p>
          <a:p>
            <a:pPr lvl="1"/>
            <a:r>
              <a:rPr lang="en-US" dirty="0"/>
              <a:t>Triggers are fired when a certain SQL statement is executed against the contents of the table</a:t>
            </a:r>
          </a:p>
          <a:p>
            <a:pPr lvl="1"/>
            <a:r>
              <a:rPr lang="en-US" dirty="0"/>
              <a:t>E.g. when a new row is inserted in given table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02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Types of Triggers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9760" y="1151121"/>
            <a:ext cx="5827799" cy="9824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After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2468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Instead of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1674812" y="4419600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0" name="Cloud 9"/>
          <p:cNvSpPr/>
          <p:nvPr/>
        </p:nvSpPr>
        <p:spPr>
          <a:xfrm>
            <a:off x="2674980" y="2162150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1" name="Arrow: Down 10"/>
          <p:cNvSpPr/>
          <p:nvPr/>
        </p:nvSpPr>
        <p:spPr>
          <a:xfrm rot="16200000">
            <a:off x="638029" y="4495800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3"/>
          <p:cNvSpPr/>
          <p:nvPr/>
        </p:nvSpPr>
        <p:spPr>
          <a:xfrm rot="10800000">
            <a:off x="3492276" y="3657600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4"/>
          <p:cNvSpPr/>
          <p:nvPr/>
        </p:nvSpPr>
        <p:spPr>
          <a:xfrm rot="16200000">
            <a:off x="4946607" y="4357693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20894067">
            <a:off x="4180162" y="3531927"/>
            <a:ext cx="329848" cy="1373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Oval 16"/>
          <p:cNvSpPr/>
          <p:nvPr/>
        </p:nvSpPr>
        <p:spPr>
          <a:xfrm>
            <a:off x="8151812" y="4403296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8" name="Cloud 17"/>
          <p:cNvSpPr/>
          <p:nvPr/>
        </p:nvSpPr>
        <p:spPr>
          <a:xfrm>
            <a:off x="8151812" y="1920722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9" name="Arrow: Down 18"/>
          <p:cNvSpPr/>
          <p:nvPr/>
        </p:nvSpPr>
        <p:spPr>
          <a:xfrm rot="16200000">
            <a:off x="6711547" y="4479496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Arrow: Down 19"/>
          <p:cNvSpPr/>
          <p:nvPr/>
        </p:nvSpPr>
        <p:spPr>
          <a:xfrm rot="12524754">
            <a:off x="8069132" y="3317740"/>
            <a:ext cx="307048" cy="18495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rrow: Down 20"/>
          <p:cNvSpPr/>
          <p:nvPr/>
        </p:nvSpPr>
        <p:spPr>
          <a:xfrm rot="16200000">
            <a:off x="10970573" y="4431036"/>
            <a:ext cx="571597" cy="1350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Down 21"/>
          <p:cNvSpPr/>
          <p:nvPr/>
        </p:nvSpPr>
        <p:spPr>
          <a:xfrm rot="20386625">
            <a:off x="9965253" y="3379340"/>
            <a:ext cx="335516" cy="1681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Oval 22"/>
          <p:cNvSpPr/>
          <p:nvPr/>
        </p:nvSpPr>
        <p:spPr>
          <a:xfrm>
            <a:off x="8151812" y="4408541"/>
            <a:ext cx="1828800" cy="14478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294749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Transactions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Functions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Procedures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Triggers</a:t>
            </a:r>
            <a:endParaRPr lang="en-US" sz="32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42973" y="4131001"/>
            <a:ext cx="2133598" cy="234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83" y="4987141"/>
            <a:ext cx="1535790" cy="15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</a:t>
            </a:r>
            <a:r>
              <a:rPr lang="en-US" dirty="0" smtClean="0"/>
              <a:t>Events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006505" y="1538001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Events</a:t>
            </a:r>
            <a:endParaRPr lang="en-US" sz="2800" b="1" dirty="0"/>
          </a:p>
        </p:txBody>
      </p:sp>
      <p:sp>
        <p:nvSpPr>
          <p:cNvPr id="25" name="Oval 24"/>
          <p:cNvSpPr/>
          <p:nvPr/>
        </p:nvSpPr>
        <p:spPr>
          <a:xfrm>
            <a:off x="1827212" y="4191000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INSERT</a:t>
            </a:r>
            <a:endParaRPr lang="en-US" sz="2800" b="1" dirty="0"/>
          </a:p>
        </p:txBody>
      </p:sp>
      <p:sp>
        <p:nvSpPr>
          <p:cNvPr id="26" name="Oval 25"/>
          <p:cNvSpPr/>
          <p:nvPr/>
        </p:nvSpPr>
        <p:spPr>
          <a:xfrm>
            <a:off x="5178424" y="4165729"/>
            <a:ext cx="1982788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UPDATE</a:t>
            </a:r>
            <a:endParaRPr lang="en-US" sz="2800" b="1" dirty="0"/>
          </a:p>
        </p:txBody>
      </p:sp>
      <p:sp>
        <p:nvSpPr>
          <p:cNvPr id="27" name="Oval 26"/>
          <p:cNvSpPr/>
          <p:nvPr/>
        </p:nvSpPr>
        <p:spPr>
          <a:xfrm>
            <a:off x="8380412" y="4165729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DELETE</a:t>
            </a:r>
            <a:endParaRPr lang="en-US" sz="2800" b="1" dirty="0"/>
          </a:p>
        </p:txBody>
      </p:sp>
      <p:sp>
        <p:nvSpPr>
          <p:cNvPr id="28" name="Arrow: Down 15"/>
          <p:cNvSpPr/>
          <p:nvPr/>
        </p:nvSpPr>
        <p:spPr>
          <a:xfrm rot="2833933">
            <a:off x="4077818" y="2824623"/>
            <a:ext cx="445316" cy="1432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rrow: Down 15"/>
          <p:cNvSpPr/>
          <p:nvPr/>
        </p:nvSpPr>
        <p:spPr>
          <a:xfrm rot="18390524">
            <a:off x="7479563" y="2680994"/>
            <a:ext cx="445316" cy="1432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Down 15"/>
          <p:cNvSpPr/>
          <p:nvPr/>
        </p:nvSpPr>
        <p:spPr>
          <a:xfrm>
            <a:off x="5870166" y="3286202"/>
            <a:ext cx="445316" cy="7164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68369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</a:t>
            </a:r>
            <a:r>
              <a:rPr lang="en-US" dirty="0" smtClean="0"/>
              <a:t>Triggers</a:t>
            </a:r>
            <a:endParaRPr lang="bg-BG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682240"/>
              </p:ext>
            </p:extLst>
          </p:nvPr>
        </p:nvGraphicFramePr>
        <p:xfrm>
          <a:off x="1141412" y="1684336"/>
          <a:ext cx="5294312" cy="22780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xmlns="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xmlns="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EmployeeID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ProjectID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0718694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0904897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70277944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037086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2878" y="1008262"/>
            <a:ext cx="2931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EmployeesProjects</a:t>
            </a:r>
            <a:endParaRPr lang="bg-BG" sz="2800" dirty="0"/>
          </a:p>
        </p:txBody>
      </p:sp>
      <p:graphicFrame>
        <p:nvGraphicFramePr>
          <p:cNvPr id="9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0989742"/>
              </p:ext>
            </p:extLst>
          </p:nvPr>
        </p:nvGraphicFramePr>
        <p:xfrm>
          <a:off x="1104900" y="4956985"/>
          <a:ext cx="5294312" cy="5695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xmlns="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xmlns="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EmployeeID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ProjectID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071869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55588" y="4402747"/>
            <a:ext cx="3969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EmployeesProjectsHistory</a:t>
            </a:r>
            <a:endParaRPr lang="bg-BG" sz="2800" dirty="0"/>
          </a:p>
        </p:txBody>
      </p:sp>
      <p:graphicFrame>
        <p:nvGraphicFramePr>
          <p:cNvPr id="11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689335"/>
              </p:ext>
            </p:extLst>
          </p:nvPr>
        </p:nvGraphicFramePr>
        <p:xfrm>
          <a:off x="1104900" y="5951570"/>
          <a:ext cx="5294312" cy="5695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xmlns="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xmlns="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071869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41412" y="2823368"/>
            <a:ext cx="5294312" cy="6056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    </a:t>
            </a:r>
            <a:endParaRPr lang="bg-BG" sz="2800" dirty="0"/>
          </a:p>
        </p:txBody>
      </p:sp>
      <p:sp>
        <p:nvSpPr>
          <p:cNvPr id="12" name="Oval 11"/>
          <p:cNvSpPr/>
          <p:nvPr/>
        </p:nvSpPr>
        <p:spPr>
          <a:xfrm>
            <a:off x="7747112" y="4842490"/>
            <a:ext cx="4038600" cy="1600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TRIGGER</a:t>
            </a:r>
            <a:endParaRPr lang="bg-BG" sz="2800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704012" y="1649709"/>
            <a:ext cx="523616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 FROM EmployeesProjects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 EmployeeID =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ProjectID = 12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rrow: Down 15"/>
          <p:cNvSpPr/>
          <p:nvPr/>
        </p:nvSpPr>
        <p:spPr>
          <a:xfrm rot="18259057">
            <a:off x="7315855" y="3583262"/>
            <a:ext cx="315613" cy="1517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5"/>
          <p:cNvSpPr/>
          <p:nvPr/>
        </p:nvSpPr>
        <p:spPr>
          <a:xfrm rot="5400000">
            <a:off x="6973525" y="5466684"/>
            <a:ext cx="318810" cy="663045"/>
          </a:xfrm>
          <a:prstGeom prst="downArrow">
            <a:avLst>
              <a:gd name="adj1" fmla="val 50000"/>
              <a:gd name="adj2" fmla="val 667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06177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7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Server – Create Trigger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303212" y="990600"/>
            <a:ext cx="1143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tr_LogRecords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EmployeesProjects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DELETE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EmployeesProjectsHistory(EmployeeID, ProjectID)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d.EmployeeID, d.ProjectID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</a:t>
            </a:r>
            <a:r>
              <a:rPr lang="en-US" sz="2600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deleted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AS 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5837492" y="1063444"/>
            <a:ext cx="3290755" cy="449080"/>
          </a:xfrm>
          <a:prstGeom prst="wedgeRoundRectCallout">
            <a:avLst>
              <a:gd name="adj1" fmla="val -59865"/>
              <a:gd name="adj2" fmla="val 15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72834" y="1652300"/>
            <a:ext cx="3290755" cy="449080"/>
          </a:xfrm>
          <a:prstGeom prst="wedgeRoundRectCallout">
            <a:avLst>
              <a:gd name="adj1" fmla="val -57935"/>
              <a:gd name="adj2" fmla="val -358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Table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046412" y="2196312"/>
            <a:ext cx="3290755" cy="449080"/>
          </a:xfrm>
          <a:prstGeom prst="wedgeRoundRectCallout">
            <a:avLst>
              <a:gd name="adj1" fmla="val -57935"/>
              <a:gd name="adj2" fmla="val -358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Type + Event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817812" y="4648200"/>
            <a:ext cx="3290755" cy="449080"/>
          </a:xfrm>
          <a:prstGeom prst="wedgeRoundRectCallout">
            <a:avLst>
              <a:gd name="adj1" fmla="val -57935"/>
              <a:gd name="adj2" fmla="val -358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Deleted Data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04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Types of Triggers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9760" y="1151121"/>
            <a:ext cx="5827799" cy="98247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  <a:tabLst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Before</a:t>
            </a:r>
            <a:endParaRPr lang="en-US" sz="40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None/>
            </a:pPr>
            <a:endParaRPr lang="en-US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0612" y="1604261"/>
            <a:ext cx="0" cy="403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46812" y="1151121"/>
            <a:ext cx="5827799" cy="90628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4800" b="1" dirty="0">
                <a:solidFill>
                  <a:srgbClr val="F3BE6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After</a:t>
            </a:r>
            <a:endParaRPr lang="en-US" sz="4800" b="1" dirty="0">
              <a:solidFill>
                <a:srgbClr val="F3BE60"/>
              </a:solidFill>
            </a:endParaRPr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sz="4000" b="1" dirty="0"/>
          </a:p>
          <a:p>
            <a:pPr marL="357188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7755023" y="4646625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10" name="Cloud 9"/>
          <p:cNvSpPr/>
          <p:nvPr/>
        </p:nvSpPr>
        <p:spPr>
          <a:xfrm>
            <a:off x="8755191" y="2389175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11" name="Arrow: Down 10"/>
          <p:cNvSpPr/>
          <p:nvPr/>
        </p:nvSpPr>
        <p:spPr>
          <a:xfrm rot="16200000">
            <a:off x="6718240" y="4722825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3"/>
          <p:cNvSpPr/>
          <p:nvPr/>
        </p:nvSpPr>
        <p:spPr>
          <a:xfrm rot="10800000">
            <a:off x="9572487" y="3884625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4"/>
          <p:cNvSpPr/>
          <p:nvPr/>
        </p:nvSpPr>
        <p:spPr>
          <a:xfrm rot="16200000">
            <a:off x="11026818" y="4584718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20894067">
            <a:off x="10260373" y="3758952"/>
            <a:ext cx="329848" cy="13738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Oval 23"/>
          <p:cNvSpPr/>
          <p:nvPr/>
        </p:nvSpPr>
        <p:spPr>
          <a:xfrm>
            <a:off x="2297391" y="4646626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Event</a:t>
            </a:r>
          </a:p>
        </p:txBody>
      </p:sp>
      <p:sp>
        <p:nvSpPr>
          <p:cNvPr id="25" name="Cloud 24"/>
          <p:cNvSpPr/>
          <p:nvPr/>
        </p:nvSpPr>
        <p:spPr>
          <a:xfrm>
            <a:off x="1154391" y="2195328"/>
            <a:ext cx="2286000" cy="1371599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26" name="Arrow: Down 25"/>
          <p:cNvSpPr/>
          <p:nvPr/>
        </p:nvSpPr>
        <p:spPr>
          <a:xfrm rot="16200000">
            <a:off x="603918" y="4722826"/>
            <a:ext cx="571597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Arrow: Down 26"/>
          <p:cNvSpPr/>
          <p:nvPr/>
        </p:nvSpPr>
        <p:spPr>
          <a:xfrm rot="10800000">
            <a:off x="1575478" y="3701721"/>
            <a:ext cx="353828" cy="1513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Arrow: Down 27"/>
          <p:cNvSpPr/>
          <p:nvPr/>
        </p:nvSpPr>
        <p:spPr>
          <a:xfrm rot="16200000">
            <a:off x="4912496" y="4584719"/>
            <a:ext cx="571597" cy="1571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rrow: Down 28"/>
          <p:cNvSpPr/>
          <p:nvPr/>
        </p:nvSpPr>
        <p:spPr>
          <a:xfrm rot="20894067">
            <a:off x="2153620" y="3638672"/>
            <a:ext cx="311252" cy="1219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64389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Events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5006505" y="1538001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Events</a:t>
            </a:r>
            <a:endParaRPr lang="en-US" sz="2800" b="1" dirty="0"/>
          </a:p>
        </p:txBody>
      </p:sp>
      <p:sp>
        <p:nvSpPr>
          <p:cNvPr id="25" name="Oval 24"/>
          <p:cNvSpPr/>
          <p:nvPr/>
        </p:nvSpPr>
        <p:spPr>
          <a:xfrm>
            <a:off x="1827212" y="4191000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INSERT</a:t>
            </a:r>
            <a:endParaRPr lang="en-US" sz="2800" b="1" dirty="0"/>
          </a:p>
        </p:txBody>
      </p:sp>
      <p:sp>
        <p:nvSpPr>
          <p:cNvPr id="26" name="Oval 25"/>
          <p:cNvSpPr/>
          <p:nvPr/>
        </p:nvSpPr>
        <p:spPr>
          <a:xfrm>
            <a:off x="5178424" y="4165729"/>
            <a:ext cx="1982788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UPDATE</a:t>
            </a:r>
            <a:endParaRPr lang="en-US" sz="2800" b="1" dirty="0"/>
          </a:p>
        </p:txBody>
      </p:sp>
      <p:sp>
        <p:nvSpPr>
          <p:cNvPr id="27" name="Oval 26"/>
          <p:cNvSpPr/>
          <p:nvPr/>
        </p:nvSpPr>
        <p:spPr>
          <a:xfrm>
            <a:off x="8380412" y="4165729"/>
            <a:ext cx="1828800" cy="14478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DELETE</a:t>
            </a:r>
            <a:endParaRPr lang="en-US" sz="2800" b="1" dirty="0"/>
          </a:p>
        </p:txBody>
      </p:sp>
      <p:sp>
        <p:nvSpPr>
          <p:cNvPr id="28" name="Arrow: Down 15"/>
          <p:cNvSpPr/>
          <p:nvPr/>
        </p:nvSpPr>
        <p:spPr>
          <a:xfrm rot="2833933">
            <a:off x="4077818" y="2824623"/>
            <a:ext cx="445316" cy="1432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Arrow: Down 15"/>
          <p:cNvSpPr/>
          <p:nvPr/>
        </p:nvSpPr>
        <p:spPr>
          <a:xfrm rot="18390524">
            <a:off x="7479563" y="2680994"/>
            <a:ext cx="445316" cy="1432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Down 15"/>
          <p:cNvSpPr/>
          <p:nvPr/>
        </p:nvSpPr>
        <p:spPr>
          <a:xfrm>
            <a:off x="5870166" y="3286202"/>
            <a:ext cx="445316" cy="7164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080410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Triggers</a:t>
            </a:r>
            <a:endParaRPr lang="bg-BG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</p:nvPr>
        </p:nvGraphicFramePr>
        <p:xfrm>
          <a:off x="1141412" y="1684336"/>
          <a:ext cx="5294312" cy="22780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xmlns="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xmlns="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EmployeeID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ProjectID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0718694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0904897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70277944"/>
                  </a:ext>
                </a:extLst>
              </a:tr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037086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2878" y="1008262"/>
            <a:ext cx="3114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employees_projects</a:t>
            </a:r>
            <a:endParaRPr lang="bg-BG" sz="2800" dirty="0"/>
          </a:p>
        </p:txBody>
      </p:sp>
      <p:graphicFrame>
        <p:nvGraphicFramePr>
          <p:cNvPr id="9" name="Content Placeholder 1"/>
          <p:cNvGraphicFramePr>
            <a:graphicFrameLocks/>
          </p:cNvGraphicFramePr>
          <p:nvPr/>
        </p:nvGraphicFramePr>
        <p:xfrm>
          <a:off x="1104900" y="4956985"/>
          <a:ext cx="5294312" cy="5695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xmlns="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xmlns="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EmployeeID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ProjectID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071869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55588" y="4402747"/>
            <a:ext cx="3969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EmployeesProjectsHistory</a:t>
            </a:r>
            <a:endParaRPr lang="bg-BG" sz="2800" dirty="0"/>
          </a:p>
        </p:txBody>
      </p:sp>
      <p:graphicFrame>
        <p:nvGraphicFramePr>
          <p:cNvPr id="11" name="Content Placeholder 1"/>
          <p:cNvGraphicFramePr>
            <a:graphicFrameLocks/>
          </p:cNvGraphicFramePr>
          <p:nvPr/>
        </p:nvGraphicFramePr>
        <p:xfrm>
          <a:off x="1104900" y="5951570"/>
          <a:ext cx="5294312" cy="5695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47156">
                  <a:extLst>
                    <a:ext uri="{9D8B030D-6E8A-4147-A177-3AD203B41FA5}">
                      <a16:colId xmlns:a16="http://schemas.microsoft.com/office/drawing/2014/main" xmlns="" val="1370999457"/>
                    </a:ext>
                  </a:extLst>
                </a:gridCol>
                <a:gridCol w="2647156">
                  <a:extLst>
                    <a:ext uri="{9D8B030D-6E8A-4147-A177-3AD203B41FA5}">
                      <a16:colId xmlns:a16="http://schemas.microsoft.com/office/drawing/2014/main" xmlns="" val="107336622"/>
                    </a:ext>
                  </a:extLst>
                </a:gridCol>
              </a:tblGrid>
              <a:tr h="56951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bg-BG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bg-BG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071869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41412" y="2823368"/>
            <a:ext cx="5294312" cy="6056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    </a:t>
            </a:r>
            <a:endParaRPr lang="bg-BG" sz="2800" dirty="0"/>
          </a:p>
        </p:txBody>
      </p:sp>
      <p:sp>
        <p:nvSpPr>
          <p:cNvPr id="12" name="Oval 11"/>
          <p:cNvSpPr/>
          <p:nvPr/>
        </p:nvSpPr>
        <p:spPr>
          <a:xfrm>
            <a:off x="7747112" y="4842490"/>
            <a:ext cx="4038600" cy="1600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TRIGGER</a:t>
            </a:r>
            <a:endParaRPr lang="bg-BG" sz="2800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704012" y="1649709"/>
            <a:ext cx="523616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 FROM employees_projects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employee_id = 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AND project_id = 12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rrow: Down 15"/>
          <p:cNvSpPr/>
          <p:nvPr/>
        </p:nvSpPr>
        <p:spPr>
          <a:xfrm rot="18259057">
            <a:off x="7315855" y="3583262"/>
            <a:ext cx="315613" cy="1517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5"/>
          <p:cNvSpPr/>
          <p:nvPr/>
        </p:nvSpPr>
        <p:spPr>
          <a:xfrm rot="5400000">
            <a:off x="6930188" y="5441566"/>
            <a:ext cx="318810" cy="663045"/>
          </a:xfrm>
          <a:prstGeom prst="downArrow">
            <a:avLst>
              <a:gd name="adj1" fmla="val 50000"/>
              <a:gd name="adj2" fmla="val 667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85760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7" grpId="0" animBg="1"/>
      <p:bldP spid="12" grpId="0" animBg="1"/>
      <p:bldP spid="15" grpId="0" animBg="1"/>
      <p:bldP spid="16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– Create Trigger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303212" y="990600"/>
            <a:ext cx="114300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DELIMITER $$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tr_delete_records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AFTER DELETE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employees_projects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EACH ROW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INSERT INTO 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employees_projects_history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employee_id, project_id)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VALUES(old.employee_id, old.project_id);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$$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7299457" y="1414508"/>
            <a:ext cx="3290755" cy="449080"/>
          </a:xfrm>
          <a:prstGeom prst="wedgeRoundRectCallout">
            <a:avLst>
              <a:gd name="adj1" fmla="val -59865"/>
              <a:gd name="adj2" fmla="val 150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487001" y="2594593"/>
            <a:ext cx="3290755" cy="449080"/>
          </a:xfrm>
          <a:prstGeom prst="wedgeRoundRectCallout">
            <a:avLst>
              <a:gd name="adj1" fmla="val -57935"/>
              <a:gd name="adj2" fmla="val -358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Table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72834" y="1951955"/>
            <a:ext cx="3290755" cy="449080"/>
          </a:xfrm>
          <a:prstGeom prst="wedgeRoundRectCallout">
            <a:avLst>
              <a:gd name="adj1" fmla="val -76846"/>
              <a:gd name="adj2" fmla="val -16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Trigger Type + Event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332235" y="4828506"/>
            <a:ext cx="3290755" cy="449080"/>
          </a:xfrm>
          <a:prstGeom prst="wedgeRoundRectCallout">
            <a:avLst>
              <a:gd name="adj1" fmla="val -30148"/>
              <a:gd name="adj2" fmla="val -811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Deleted Data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856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1600200"/>
            <a:ext cx="11804821" cy="3725679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600" dirty="0"/>
              <a:t>User defined functions and store procedures save code repetition.</a:t>
            </a:r>
          </a:p>
          <a:p>
            <a:pPr>
              <a:lnSpc>
                <a:spcPct val="95000"/>
              </a:lnSpc>
            </a:pPr>
            <a:r>
              <a:rPr lang="en-US" sz="3600" dirty="0"/>
              <a:t>Create triggers that apply a given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GB" sz="3600" dirty="0"/>
              <a:t>Use </a:t>
            </a:r>
            <a:r>
              <a:rPr lang="en-US" sz="3600" dirty="0"/>
              <a:t>transactions if we want to be </a:t>
            </a:r>
            <a:br>
              <a:rPr lang="en-US" sz="3600" dirty="0"/>
            </a:br>
            <a:r>
              <a:rPr lang="en-US" sz="3600" dirty="0"/>
              <a:t>sure that if all the behavior goes as </a:t>
            </a:r>
            <a:br>
              <a:rPr lang="en-US" sz="3600" dirty="0"/>
            </a:br>
            <a:r>
              <a:rPr lang="en-US" sz="3600" dirty="0"/>
              <a:t>planned</a:t>
            </a:r>
            <a:r>
              <a:rPr lang="en-US" sz="3200" dirty="0"/>
              <a:t/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14" y="3638171"/>
            <a:ext cx="3908432" cy="2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Functions, Triggers and Transactions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8293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/>
              <a:t>This course (slides, examples, demos, videos, homework, etc.)</a:t>
            </a:r>
            <a:br>
              <a:rPr lang="en-US"/>
            </a:br>
            <a:r>
              <a:rPr lang="en-US"/>
              <a:t>is licensed under the "</a:t>
            </a:r>
            <a:r>
              <a:rPr lang="en-US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>
                <a:hlinkClick r:id="rId3"/>
              </a:rPr>
              <a:t> 4.0 International</a:t>
            </a:r>
            <a:r>
              <a:rPr lang="en-US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-35169"/>
            <a:ext cx="12204701" cy="813646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-19845" y="0"/>
            <a:ext cx="12210257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Functions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723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Functions Basics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911799"/>
            <a:ext cx="4344280" cy="5946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27711" y="4909729"/>
            <a:ext cx="948417" cy="1615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439" y="3066358"/>
            <a:ext cx="1191384" cy="1637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668" y="1151121"/>
            <a:ext cx="1480161" cy="1859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4" y="173033"/>
            <a:ext cx="2023861" cy="2569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15" y="2875707"/>
            <a:ext cx="1647782" cy="1647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4622623"/>
            <a:ext cx="3238500" cy="2024063"/>
          </a:xfrm>
          <a:prstGeom prst="rect">
            <a:avLst/>
          </a:prstGeom>
        </p:spPr>
      </p:pic>
      <p:sp>
        <p:nvSpPr>
          <p:cNvPr id="13" name="Arrow: Down 15"/>
          <p:cNvSpPr/>
          <p:nvPr/>
        </p:nvSpPr>
        <p:spPr>
          <a:xfrm rot="17370111">
            <a:off x="3601040" y="1521304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5"/>
          <p:cNvSpPr/>
          <p:nvPr/>
        </p:nvSpPr>
        <p:spPr>
          <a:xfrm rot="14896128">
            <a:off x="8380618" y="1815918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5"/>
          <p:cNvSpPr/>
          <p:nvPr/>
        </p:nvSpPr>
        <p:spPr>
          <a:xfrm rot="17370111">
            <a:off x="3159976" y="3432896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15247702">
            <a:off x="8565002" y="3541769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5"/>
          <p:cNvSpPr/>
          <p:nvPr/>
        </p:nvSpPr>
        <p:spPr>
          <a:xfrm rot="15636567">
            <a:off x="4131915" y="5467370"/>
            <a:ext cx="293068" cy="942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Down 15"/>
          <p:cNvSpPr/>
          <p:nvPr/>
        </p:nvSpPr>
        <p:spPr>
          <a:xfrm rot="17463750">
            <a:off x="8611913" y="4984867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910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that always returns a value/values</a:t>
            </a:r>
          </a:p>
          <a:p>
            <a:r>
              <a:rPr lang="en-US" dirty="0" smtClean="0"/>
              <a:t>Can accept parameters</a:t>
            </a:r>
          </a:p>
          <a:p>
            <a:r>
              <a:rPr lang="en-US" dirty="0" smtClean="0"/>
              <a:t>Can be nested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Basics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580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en-US" dirty="0"/>
              <a:t>Server – Create </a:t>
            </a:r>
            <a:r>
              <a:rPr lang="en-US" dirty="0" smtClean="0"/>
              <a:t>Functions Setup 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522790"/>
              </p:ext>
            </p:extLst>
          </p:nvPr>
        </p:nvGraphicFramePr>
        <p:xfrm>
          <a:off x="760412" y="2057400"/>
          <a:ext cx="10634418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44806">
                  <a:extLst>
                    <a:ext uri="{9D8B030D-6E8A-4147-A177-3AD203B41FA5}">
                      <a16:colId xmlns:a16="http://schemas.microsoft.com/office/drawing/2014/main" xmlns="" val="359195456"/>
                    </a:ext>
                  </a:extLst>
                </a:gridCol>
                <a:gridCol w="3544806">
                  <a:extLst>
                    <a:ext uri="{9D8B030D-6E8A-4147-A177-3AD203B41FA5}">
                      <a16:colId xmlns:a16="http://schemas.microsoft.com/office/drawing/2014/main" xmlns="" val="491820112"/>
                    </a:ext>
                  </a:extLst>
                </a:gridCol>
                <a:gridCol w="3544806">
                  <a:extLst>
                    <a:ext uri="{9D8B030D-6E8A-4147-A177-3AD203B41FA5}">
                      <a16:colId xmlns:a16="http://schemas.microsoft.com/office/drawing/2014/main" xmlns="" val="3774891810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ProjectID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StartDate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EndDate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2016-09-01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3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2015-10-07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NULL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206352131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0412" y="1287959"/>
            <a:ext cx="2027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Projects</a:t>
            </a:r>
            <a:endParaRPr lang="bg-BG" sz="4400" dirty="0"/>
          </a:p>
        </p:txBody>
      </p:sp>
    </p:spTree>
    <p:extLst>
      <p:ext uri="{BB962C8B-B14F-4D97-AF65-F5344CB8AC3E}">
        <p14:creationId xmlns:p14="http://schemas.microsoft.com/office/powerpoint/2010/main" val="29842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en-US" dirty="0"/>
              <a:t>Server – 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60" y="1042913"/>
            <a:ext cx="11971952" cy="549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udf_ProjectDurationWeeks (@StartDate DATETIME, @EndDate DATETIME)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DECLARE @projectWeeks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IF(@EndDate IS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SET @EndDate = GETDATE()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SET @projectWeeks = DATEDIFF(WEEK, @StartDate, @EndDate)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RETURN @projectWeeks;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GB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3808412" y="1709075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Function Name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961312" y="1730411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Parameters 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217612" y="2505480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Return Value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622990" y="2711647"/>
            <a:ext cx="32907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Variable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561012" y="3641335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IF Statement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789612" y="5715000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Return result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SQL </a:t>
            </a:r>
            <a:r>
              <a:rPr lang="en-US" dirty="0"/>
              <a:t>Server – </a:t>
            </a:r>
            <a:r>
              <a:rPr lang="en-US" dirty="0" smtClean="0"/>
              <a:t>Execute </a:t>
            </a:r>
            <a:r>
              <a:rPr lang="en-US" dirty="0"/>
              <a:t>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2260" y="1042913"/>
            <a:ext cx="11971952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ProjectID]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,[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StartDate]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,[EndDate]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,</a:t>
            </a: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dbo.udf_ProjectDurationWeeks([StartDate],[EndDate</a:t>
            </a:r>
            <a:r>
              <a:rPr lang="en-US" sz="26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 ProjectWeeks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[SoftUni].[dbo].[Projects]</a:t>
            </a:r>
            <a:endParaRPr lang="en-GB" sz="26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69696"/>
              </p:ext>
            </p:extLst>
          </p:nvPr>
        </p:nvGraphicFramePr>
        <p:xfrm>
          <a:off x="684212" y="4212287"/>
          <a:ext cx="10634420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58605">
                  <a:extLst>
                    <a:ext uri="{9D8B030D-6E8A-4147-A177-3AD203B41FA5}">
                      <a16:colId xmlns:a16="http://schemas.microsoft.com/office/drawing/2014/main" xmlns="" val="359195456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491820112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3774891810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3776866281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ProjectID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StartDate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EndDate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err="1" smtClean="0"/>
                        <a:t>ProjectWeeks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2016-09-01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5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2016-10-07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 smtClean="0"/>
                        <a:t>1</a:t>
                      </a:r>
                      <a:endParaRPr lang="bg-BG" sz="3100" dirty="0" smtClean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3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2015-10-07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NULL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tc>
                  <a:txBody>
                    <a:bodyPr/>
                    <a:lstStyle/>
                    <a:p>
                      <a:r>
                        <a:rPr lang="en-US" sz="3100" dirty="0" smtClean="0"/>
                        <a:t>52</a:t>
                      </a:r>
                      <a:endParaRPr lang="bg-BG" sz="3100" dirty="0"/>
                    </a:p>
                  </a:txBody>
                  <a:tcPr marL="119668" marR="119668" marT="59835" marB="59835"/>
                </a:tc>
                <a:extLst>
                  <a:ext uri="{0D108BD9-81ED-4DB2-BD59-A6C34878D82A}">
                    <a16:rowId xmlns:a16="http://schemas.microsoft.com/office/drawing/2014/main" xmlns="" val="2063521319"/>
                  </a:ext>
                </a:extLst>
              </a:tr>
            </a:tbl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103812" y="1628157"/>
            <a:ext cx="3290755" cy="476903"/>
          </a:xfrm>
          <a:prstGeom prst="wedgeRoundRectCallout">
            <a:avLst>
              <a:gd name="adj1" fmla="val -38792"/>
              <a:gd name="adj2" fmla="val 890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Call function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1728</Words>
  <Application>Microsoft Office PowerPoint</Application>
  <PresentationFormat>Custom</PresentationFormat>
  <Paragraphs>572</Paragraphs>
  <Slides>40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User-defined functions, procedures and triggers, Transactions</vt:lpstr>
      <vt:lpstr>Questions</vt:lpstr>
      <vt:lpstr>Table of Contents </vt:lpstr>
      <vt:lpstr>PowerPoint Presentation</vt:lpstr>
      <vt:lpstr>Functions Basics</vt:lpstr>
      <vt:lpstr>Functions Basics</vt:lpstr>
      <vt:lpstr>SQL Server – Create Functions Setup </vt:lpstr>
      <vt:lpstr>SQL Server – Create Functions </vt:lpstr>
      <vt:lpstr>SQL Server – Execute Functions </vt:lpstr>
      <vt:lpstr>MySQL – Create Functions Setup </vt:lpstr>
      <vt:lpstr>MySQL – Create Functions </vt:lpstr>
      <vt:lpstr>SQL Server – Execute Functions </vt:lpstr>
      <vt:lpstr>PowerPoint Presentation</vt:lpstr>
      <vt:lpstr>What is the name of the game?</vt:lpstr>
      <vt:lpstr>Checkpoints in games</vt:lpstr>
      <vt:lpstr>What are Transactions?</vt:lpstr>
      <vt:lpstr>Transactions Syntax</vt:lpstr>
      <vt:lpstr>PowerPoint Presentation</vt:lpstr>
      <vt:lpstr>Stored Procedures Basics</vt:lpstr>
      <vt:lpstr>Stored Procedures Basics</vt:lpstr>
      <vt:lpstr>SQL Server – Create Stored Procedures</vt:lpstr>
      <vt:lpstr>SQL Server – Creating stored procedures</vt:lpstr>
      <vt:lpstr>SQL Server – Execute procedure</vt:lpstr>
      <vt:lpstr>MySQL – Create Stored Procedures</vt:lpstr>
      <vt:lpstr>MySQL – Creating stored procedures</vt:lpstr>
      <vt:lpstr>MySQL – Execute stored procedures</vt:lpstr>
      <vt:lpstr>PowerPoint Presentation</vt:lpstr>
      <vt:lpstr>What Are Triggers?</vt:lpstr>
      <vt:lpstr>SQL Server Types of Triggers</vt:lpstr>
      <vt:lpstr>SQL Server Events</vt:lpstr>
      <vt:lpstr>SQL Server Triggers</vt:lpstr>
      <vt:lpstr>SQL Server – Create Trigger</vt:lpstr>
      <vt:lpstr>MySQL Types of Triggers</vt:lpstr>
      <vt:lpstr>MySQL Events</vt:lpstr>
      <vt:lpstr>MySQL Triggers</vt:lpstr>
      <vt:lpstr>MySQL – Create Trigger</vt:lpstr>
      <vt:lpstr>Summary</vt:lpstr>
      <vt:lpstr>Functions, Triggers and Transactions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 - Overview</dc:title>
  <dc:subject>Software Development Course</dc:subject>
  <dc:creator/>
  <cp:keywords>Databases, SQL, programming, SoftUni, Software University, programming, software development, software engineering, course, database systems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2016-10-15T10:08:11Z</dcterms:modified>
  <cp:category>Databases, SQL, programming, SoftUni, Software University, programming, software development, software engineering, course, database systems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